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D9A20E-1BA5-48F8-BFD1-AC4F3F999EC6}">
  <a:tblStyle styleId="{ACD9A20E-1BA5-48F8-BFD1-AC4F3F999E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Inter-bold.fntdata"/><Relationship Id="rId10" Type="http://schemas.openxmlformats.org/officeDocument/2006/relationships/slide" Target="slides/slide4.xml"/><Relationship Id="rId21" Type="http://schemas.openxmlformats.org/officeDocument/2006/relationships/font" Target="fonts/Inter-regular.fntdata"/><Relationship Id="rId13" Type="http://schemas.openxmlformats.org/officeDocument/2006/relationships/font" Target="fonts/InterSemiBold-regular.fntdata"/><Relationship Id="rId24" Type="http://schemas.openxmlformats.org/officeDocument/2006/relationships/font" Target="fonts/Inter-boldItalic.fntdata"/><Relationship Id="rId12" Type="http://schemas.openxmlformats.org/officeDocument/2006/relationships/font" Target="fonts/Halant-bold.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PlusJakartaSans-regular.fntdata"/><Relationship Id="rId16" Type="http://schemas.openxmlformats.org/officeDocument/2006/relationships/font" Target="fonts/InterSemiBold-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2dd2d9de_0_3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2dd2d9de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085ac5dabd_0_2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085ac5dabd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1b753bde5a_1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1b753bde5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1b753bde5a_1_1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1b753bde5a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Analysis: Christianity</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68097"/>
            <a:ext cx="980459" cy="406567"/>
          </a:xfrm>
          <a:prstGeom prst="rect">
            <a:avLst/>
          </a:prstGeom>
          <a:noFill/>
          <a:ln>
            <a:noFill/>
          </a:ln>
        </p:spPr>
      </p:pic>
      <p:sp>
        <p:nvSpPr>
          <p:cNvPr id="59" name="Google Shape;59;p13"/>
          <p:cNvSpPr txBox="1"/>
          <p:nvPr/>
        </p:nvSpPr>
        <p:spPr>
          <a:xfrm>
            <a:off x="909750" y="101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Jack Bouchard</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Europe</a:t>
            </a:r>
            <a:r>
              <a:rPr i="1" lang="en" sz="1200">
                <a:solidFill>
                  <a:srgbClr val="262626"/>
                </a:solidFill>
                <a:latin typeface="Halant"/>
                <a:ea typeface="Halant"/>
                <a:cs typeface="Halant"/>
                <a:sym typeface="Halant"/>
              </a:rPr>
              <a:t> 1200-1450.”</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latin typeface="Inter"/>
                <a:ea typeface="Inter"/>
                <a:cs typeface="Inter"/>
                <a:sym typeface="Inter"/>
              </a:rPr>
              <a:t>Jack Bouchard </a:t>
            </a:r>
            <a:r>
              <a:rPr lang="en" sz="1200">
                <a:solidFill>
                  <a:schemeClr val="dk1"/>
                </a:solidFill>
                <a:highlight>
                  <a:srgbClr val="FFFFFF"/>
                </a:highlight>
                <a:latin typeface="Inter"/>
                <a:ea typeface="Inter"/>
                <a:cs typeface="Inter"/>
                <a:sym typeface="Inter"/>
              </a:rPr>
              <a:t>serves as a postdoctoral research fellow at the Folger Shakespeare Library.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60" name="Google Shape;60;p13"/>
          <p:cNvPicPr preferRelativeResize="0"/>
          <p:nvPr/>
        </p:nvPicPr>
        <p:blipFill>
          <a:blip r:embed="rId5">
            <a:alphaModFix/>
          </a:blip>
          <a:stretch>
            <a:fillRect/>
          </a:stretch>
        </p:blipFill>
        <p:spPr>
          <a:xfrm>
            <a:off x="376388" y="1136035"/>
            <a:ext cx="634784" cy="634784"/>
          </a:xfrm>
          <a:prstGeom prst="rect">
            <a:avLst/>
          </a:prstGeom>
          <a:noFill/>
          <a:ln>
            <a:noFill/>
          </a:ln>
        </p:spPr>
      </p:pic>
      <p:sp>
        <p:nvSpPr>
          <p:cNvPr id="61" name="Google Shape;61;p13"/>
          <p:cNvSpPr txBox="1"/>
          <p:nvPr/>
        </p:nvSpPr>
        <p:spPr>
          <a:xfrm>
            <a:off x="359100" y="1765875"/>
            <a:ext cx="65808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FBy 1200, political power in much of Europe was devolved—meaning more power was given to local authorities than to central authorities. In most places, local elites such as nobles, church officials, city councils, and knights had direct control of resources and the law, and were responsible for defending their areas… This system of devolved powers and divided hierarchies has often been called feudalism, and is one of the defining features of medieval Europe and the Mediterranean…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did it look like in practice? A king might grant a powerful lord authority over a province, in exchange for certain promises. The lord gained control of the tax, land, and laws of that province, and in exchange the king received promises of military support and good governance. The lord would then grant parts of the province to his followers in the same manner. One village might go to a knight who swore support, another to a monastery which agreed to pray for the lord’s soul. All of them relied on the labor of the many peasants below them. The result was a world of hierarchies and obligations— everyone owed something to the person above them, and took from the person below…</a:t>
            </a:r>
            <a:endParaRPr sz="1200">
              <a:solidFill>
                <a:schemeClr val="dk1"/>
              </a:solidFill>
              <a:latin typeface="Inter"/>
              <a:ea typeface="Inter"/>
              <a:cs typeface="Inter"/>
              <a:sym typeface="Inter"/>
            </a:endParaRPr>
          </a:p>
        </p:txBody>
      </p:sp>
      <p:sp>
        <p:nvSpPr>
          <p:cNvPr id="62" name="Google Shape;62;p13"/>
          <p:cNvSpPr txBox="1"/>
          <p:nvPr/>
        </p:nvSpPr>
        <p:spPr>
          <a:xfrm>
            <a:off x="909750" y="4824376"/>
            <a:ext cx="5733000" cy="8781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200">
                <a:latin typeface="Halant"/>
                <a:ea typeface="Halant"/>
                <a:cs typeface="Halant"/>
                <a:sym typeface="Halant"/>
              </a:rPr>
              <a:t>Source: </a:t>
            </a:r>
            <a:r>
              <a:rPr lang="en" sz="1200">
                <a:latin typeface="Halant"/>
                <a:ea typeface="Halant"/>
                <a:cs typeface="Halant"/>
                <a:sym typeface="Halant"/>
              </a:rPr>
              <a:t>Trevor Getz</a:t>
            </a:r>
            <a:r>
              <a:rPr lang="en" sz="1200">
                <a:solidFill>
                  <a:srgbClr val="262626"/>
                </a:solidFill>
                <a:latin typeface="Halant"/>
                <a:ea typeface="Halant"/>
                <a:cs typeface="Halant"/>
                <a:sym typeface="Halant"/>
              </a:rPr>
              <a:t>, </a:t>
            </a:r>
            <a:r>
              <a:rPr i="1" lang="en" sz="1200">
                <a:solidFill>
                  <a:srgbClr val="262626"/>
                </a:solidFill>
                <a:latin typeface="Halant"/>
                <a:ea typeface="Halant"/>
                <a:cs typeface="Halant"/>
                <a:sym typeface="Halant"/>
              </a:rPr>
              <a:t>“</a:t>
            </a:r>
            <a:r>
              <a:rPr i="1" lang="en" sz="1200">
                <a:solidFill>
                  <a:schemeClr val="dk1"/>
                </a:solidFill>
                <a:highlight>
                  <a:srgbClr val="FFFFFF"/>
                </a:highlight>
                <a:latin typeface="Halant"/>
                <a:ea typeface="Halant"/>
                <a:cs typeface="Halant"/>
                <a:sym typeface="Halant"/>
              </a:rPr>
              <a:t>State and Religion in Afro-Eurasia, c.1200–1450.”</a:t>
            </a:r>
            <a:endParaRPr i="1" sz="1200">
              <a:solidFill>
                <a:srgbClr val="262626"/>
              </a:solidFill>
              <a:latin typeface="Halant"/>
              <a:ea typeface="Halant"/>
              <a:cs typeface="Halant"/>
              <a:sym typeface="Halant"/>
            </a:endParaRPr>
          </a:p>
          <a:p>
            <a:pPr indent="0" lvl="0" marL="0" rtl="0" algn="l">
              <a:spcBef>
                <a:spcPts val="0"/>
              </a:spcBef>
              <a:spcAft>
                <a:spcPts val="0"/>
              </a:spcAft>
              <a:buNone/>
            </a:pPr>
            <a:r>
              <a:t/>
            </a:r>
            <a:endParaRPr sz="1200">
              <a:solidFill>
                <a:srgbClr val="262626"/>
              </a:solidFill>
              <a:latin typeface="Inter"/>
              <a:ea typeface="Inter"/>
              <a:cs typeface="Inter"/>
              <a:sym typeface="Inter"/>
            </a:endParaRPr>
          </a:p>
          <a:p>
            <a:pPr indent="0" lvl="0" marL="0" rtl="0" algn="l">
              <a:spcBef>
                <a:spcPts val="0"/>
              </a:spcBef>
              <a:spcAft>
                <a:spcPts val="0"/>
              </a:spcAft>
              <a:buNone/>
            </a:pPr>
            <a:r>
              <a:rPr lang="en" sz="1200">
                <a:solidFill>
                  <a:srgbClr val="262626"/>
                </a:solidFill>
                <a:latin typeface="Inter"/>
                <a:ea typeface="Inter"/>
                <a:cs typeface="Inter"/>
                <a:sym typeface="Inter"/>
              </a:rPr>
              <a:t>Note: </a:t>
            </a:r>
            <a:r>
              <a:rPr lang="en" sz="1200">
                <a:solidFill>
                  <a:schemeClr val="dk1"/>
                </a:solidFill>
                <a:highlight>
                  <a:srgbClr val="FFFFFF"/>
                </a:highlight>
                <a:latin typeface="Inter"/>
                <a:ea typeface="Inter"/>
                <a:cs typeface="Inter"/>
                <a:sym typeface="Inter"/>
              </a:rPr>
              <a:t>Trevor Getz is a professor of African and world history at San Francisco State University.</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63" name="Google Shape;63;p13"/>
          <p:cNvPicPr preferRelativeResize="0"/>
          <p:nvPr/>
        </p:nvPicPr>
        <p:blipFill>
          <a:blip r:embed="rId5">
            <a:alphaModFix/>
          </a:blip>
          <a:stretch>
            <a:fillRect/>
          </a:stretch>
        </p:blipFill>
        <p:spPr>
          <a:xfrm>
            <a:off x="376388" y="5022235"/>
            <a:ext cx="634784" cy="634784"/>
          </a:xfrm>
          <a:prstGeom prst="rect">
            <a:avLst/>
          </a:prstGeom>
          <a:noFill/>
          <a:ln>
            <a:noFill/>
          </a:ln>
        </p:spPr>
      </p:pic>
      <p:sp>
        <p:nvSpPr>
          <p:cNvPr id="64" name="Google Shape;64;p13"/>
          <p:cNvSpPr txBox="1"/>
          <p:nvPr/>
        </p:nvSpPr>
        <p:spPr>
          <a:xfrm>
            <a:off x="359100" y="5575875"/>
            <a:ext cx="65808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In Christian Europe, religious leaders and rulers formed alliances as well. This was especially true in the Byzantine Empire, where the patriarchs (religious leaders) of the Orthodox Church and the Byzantine Emperors generally worked quite closely together. They governed the empire and spread the religion to neighboring people, such as the Slavs in Eastern Europe…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Catholic Europe as well, rulers relied on priests and monks for professional work (as scribes and accountants), advice, and legitimacy. Priests generally called upon people to obey their kings and princes, who were believed to rule with God’s approval. The two leaderships also cooperated on crusades—wars against Muslims in the Mediterranean and pagans in northern Europe.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However, there was also a division here. The Catholic popes were political figures as well as religious leaders, and they often competed with powerful kings. Popes could, in some ways, charge taxes and raise armies of their own, even in territory controlled by kings or princes… In the mid-thirteenth century, the most powerful rulers of central Europe, the Holy Roman Emperors, fought with the pope for influence in that region.</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pic>
        <p:nvPicPr>
          <p:cNvPr id="69" name="Google Shape;69;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0" name="Google Shape;70;p14"/>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Comparison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Source Questions: Europe</a:t>
            </a:r>
            <a:endParaRPr>
              <a:latin typeface="Halant"/>
              <a:ea typeface="Halant"/>
              <a:cs typeface="Halant"/>
              <a:sym typeface="Halant"/>
            </a:endParaRPr>
          </a:p>
        </p:txBody>
      </p:sp>
      <p:pic>
        <p:nvPicPr>
          <p:cNvPr id="71" name="Google Shape;71;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72" name="Google Shape;72;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3" name="Google Shape;73;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4" name="Google Shape;74;p14"/>
          <p:cNvSpPr txBox="1"/>
          <p:nvPr/>
        </p:nvSpPr>
        <p:spPr>
          <a:xfrm>
            <a:off x="588443" y="1132578"/>
            <a:ext cx="62853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reading the source, answer the questions below.</a:t>
            </a:r>
            <a:endParaRPr sz="1200">
              <a:solidFill>
                <a:schemeClr val="dk1"/>
              </a:solidFill>
              <a:latin typeface="Halant"/>
              <a:ea typeface="Halant"/>
              <a:cs typeface="Halant"/>
              <a:sym typeface="Halant"/>
            </a:endParaRPr>
          </a:p>
        </p:txBody>
      </p:sp>
      <p:sp>
        <p:nvSpPr>
          <p:cNvPr id="75" name="Google Shape;75;p14"/>
          <p:cNvSpPr txBox="1"/>
          <p:nvPr/>
        </p:nvSpPr>
        <p:spPr>
          <a:xfrm>
            <a:off x="588450" y="1552351"/>
            <a:ext cx="6285300" cy="7202700"/>
          </a:xfrm>
          <a:prstGeom prst="rect">
            <a:avLst/>
          </a:prstGeom>
          <a:noFill/>
          <a:ln>
            <a:noFill/>
          </a:ln>
        </p:spPr>
        <p:txBody>
          <a:bodyPr anchorCtr="0" anchor="t" bIns="86450" lIns="86450" spcFirstLastPara="1" rIns="86450" wrap="square" tIns="86450">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feudal system create hierarchies and obligations between local rulers, such as lords and knights, and the peasants below them?</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European religious and political leaders work together?</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power and influence of Christian religious leaders in Europe.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81" name="Google Shape;81;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82" name="Google Shape;82;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83" name="Google Shape;83;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85" name="Google Shape;85;p15"/>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86" name="Google Shape;86;p15"/>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graphicFrame>
        <p:nvGraphicFramePr>
          <p:cNvPr id="87" name="Google Shape;87;p15"/>
          <p:cNvGraphicFramePr/>
          <p:nvPr/>
        </p:nvGraphicFramePr>
        <p:xfrm>
          <a:off x="474175" y="5808650"/>
          <a:ext cx="3000000" cy="3000000"/>
        </p:xfrm>
        <a:graphic>
          <a:graphicData uri="http://schemas.openxmlformats.org/drawingml/2006/table">
            <a:tbl>
              <a:tblPr>
                <a:noFill/>
                <a:tableStyleId>{ACD9A20E-1BA5-48F8-BFD1-AC4F3F999EC6}</a:tableStyleId>
              </a:tblPr>
              <a:tblGrid>
                <a:gridCol w="2122275"/>
                <a:gridCol w="2122275"/>
                <a:gridCol w="2122275"/>
              </a:tblGrid>
              <a:tr h="30360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88" name="Google Shape;88;p15"/>
          <p:cNvSpPr/>
          <p:nvPr/>
        </p:nvSpPr>
        <p:spPr>
          <a:xfrm rot="-5400000">
            <a:off x="3204588" y="263555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89" name="Google Shape;89;p15"/>
          <p:cNvSpPr txBox="1"/>
          <p:nvPr/>
        </p:nvSpPr>
        <p:spPr>
          <a:xfrm>
            <a:off x="3011388" y="42696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90" name="Google Shape;90;p15"/>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After completing the Inside/Outside Circle, consider similarities and differences. Identify and explain three ways that these topics are similar.</a:t>
            </a:r>
            <a:endParaRPr sz="1100">
              <a:latin typeface="Plus Jakarta Sans"/>
              <a:ea typeface="Plus Jakarta Sans"/>
              <a:cs typeface="Plus Jakarta Sans"/>
              <a:sym typeface="Plus Jakarta Sans"/>
            </a:endParaRPr>
          </a:p>
        </p:txBody>
      </p:sp>
      <p:pic>
        <p:nvPicPr>
          <p:cNvPr id="91" name="Google Shape;91;p15"/>
          <p:cNvPicPr preferRelativeResize="0"/>
          <p:nvPr/>
        </p:nvPicPr>
        <p:blipFill>
          <a:blip r:embed="rId5">
            <a:alphaModFix/>
          </a:blip>
          <a:stretch>
            <a:fillRect/>
          </a:stretch>
        </p:blipFill>
        <p:spPr>
          <a:xfrm>
            <a:off x="322800" y="1112675"/>
            <a:ext cx="634784" cy="634784"/>
          </a:xfrm>
          <a:prstGeom prst="rect">
            <a:avLst/>
          </a:prstGeom>
          <a:noFill/>
          <a:ln>
            <a:noFill/>
          </a:ln>
        </p:spPr>
      </p:pic>
      <p:sp>
        <p:nvSpPr>
          <p:cNvPr id="92" name="Google Shape;92;p15"/>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sp>
        <p:nvSpPr>
          <p:cNvPr id="97" name="Google Shape;97;p1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98" name="Google Shape;98;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9" name="Google Shape;99;p16"/>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00" name="Google Shape;100;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01" name="Google Shape;101;p16"/>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02" name="Google Shape;102;p16"/>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and explain two ways in which they differ. In the middle of the differences table, write the topic for the difference. In the first and third columns, provide a specific example for a particular religion or philosophy.</a:t>
            </a:r>
            <a:endParaRPr sz="1100">
              <a:latin typeface="Plus Jakarta Sans"/>
              <a:ea typeface="Plus Jakarta Sans"/>
              <a:cs typeface="Plus Jakarta Sans"/>
              <a:sym typeface="Plus Jakarta Sans"/>
            </a:endParaRPr>
          </a:p>
        </p:txBody>
      </p:sp>
      <p:pic>
        <p:nvPicPr>
          <p:cNvPr id="103" name="Google Shape;103;p16"/>
          <p:cNvPicPr preferRelativeResize="0"/>
          <p:nvPr/>
        </p:nvPicPr>
        <p:blipFill>
          <a:blip r:embed="rId5">
            <a:alphaModFix/>
          </a:blip>
          <a:stretch>
            <a:fillRect/>
          </a:stretch>
        </p:blipFill>
        <p:spPr>
          <a:xfrm>
            <a:off x="322800" y="1112675"/>
            <a:ext cx="634784" cy="634784"/>
          </a:xfrm>
          <a:prstGeom prst="rect">
            <a:avLst/>
          </a:prstGeom>
          <a:noFill/>
          <a:ln>
            <a:noFill/>
          </a:ln>
        </p:spPr>
      </p:pic>
      <p:graphicFrame>
        <p:nvGraphicFramePr>
          <p:cNvPr id="104" name="Google Shape;104;p16"/>
          <p:cNvGraphicFramePr/>
          <p:nvPr/>
        </p:nvGraphicFramePr>
        <p:xfrm>
          <a:off x="474175" y="5343750"/>
          <a:ext cx="3000000" cy="3000000"/>
        </p:xfrm>
        <a:graphic>
          <a:graphicData uri="http://schemas.openxmlformats.org/drawingml/2006/table">
            <a:tbl>
              <a:tblPr>
                <a:noFill/>
                <a:tableStyleId>{ACD9A20E-1BA5-48F8-BFD1-AC4F3F999EC6}</a:tableStyleId>
              </a:tblPr>
              <a:tblGrid>
                <a:gridCol w="2400875"/>
                <a:gridCol w="1648350"/>
                <a:gridCol w="2317600"/>
              </a:tblGrid>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05" name="Google Shape;105;p16"/>
          <p:cNvSpPr/>
          <p:nvPr/>
        </p:nvSpPr>
        <p:spPr>
          <a:xfrm rot="-5400000">
            <a:off x="3380688" y="23559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06" name="Google Shape;106;p16"/>
          <p:cNvSpPr txBox="1"/>
          <p:nvPr/>
        </p:nvSpPr>
        <p:spPr>
          <a:xfrm>
            <a:off x="2392038" y="42655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07" name="Google Shape;107;p16"/>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Islam</a:t>
            </a:r>
            <a:endParaRPr b="1" sz="1700">
              <a:latin typeface="Inter"/>
              <a:ea typeface="Inter"/>
              <a:cs typeface="Inter"/>
              <a:sym typeface="Inter"/>
            </a:endParaRPr>
          </a:p>
        </p:txBody>
      </p:sp>
      <p:sp>
        <p:nvSpPr>
          <p:cNvPr id="108" name="Google Shape;108;p16"/>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Christianity</a:t>
            </a:r>
            <a:endParaRPr b="1" sz="1700">
              <a:latin typeface="Inter"/>
              <a:ea typeface="Inter"/>
              <a:cs typeface="Inter"/>
              <a:sym typeface="Inter"/>
            </a:endParaRPr>
          </a:p>
        </p:txBody>
      </p:sp>
      <p:sp>
        <p:nvSpPr>
          <p:cNvPr id="109" name="Google Shape;109;p16"/>
          <p:cNvSpPr txBox="1"/>
          <p:nvPr/>
        </p:nvSpPr>
        <p:spPr>
          <a:xfrm>
            <a:off x="2590500" y="326452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Chinese Philosophies</a:t>
            </a:r>
            <a:endParaRPr b="1" sz="17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